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30887E-FB51-49F4-80E1-AC364E9B0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3368595-E927-478C-B5DD-27D2C3D0C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5B2C77-A396-4476-A932-C2A0202D7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565B-996B-423C-9BC3-2B979A9699B7}" type="datetimeFigureOut">
              <a:rPr lang="cs-CZ" smtClean="0"/>
              <a:t>14.01.2021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9981CAE-E6A1-49C8-881B-6257EA601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412D18-378A-41FD-AD91-BF1275EFA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1E58D-336F-43BE-A828-C4ACD1E361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384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A84840-9DF8-45A9-9216-D1A1DA40B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BE34126-EB57-4D1C-9A82-AEB2F5F4DE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7ACCCC-DF3B-4F6E-9EAF-1E1438793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565B-996B-423C-9BC3-2B979A9699B7}" type="datetimeFigureOut">
              <a:rPr lang="cs-CZ" smtClean="0"/>
              <a:t>14.01.2021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3DCAB3-AB56-4BCB-B143-C90721FC6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03898B-1B36-4BE4-9F80-6CF9AA339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1E58D-336F-43BE-A828-C4ACD1E361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6477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CB7E2DB-9924-4435-99A7-95AD80D063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395073A-FAB2-48B1-909B-00A39F2D7B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FDF706-3D44-4817-8CBE-E5F1A084D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565B-996B-423C-9BC3-2B979A9699B7}" type="datetimeFigureOut">
              <a:rPr lang="cs-CZ" smtClean="0"/>
              <a:t>14.01.2021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33FCBC-C90D-4D34-A765-566C5EE76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33DEA8-DE3A-4E3C-9E72-743890466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1E58D-336F-43BE-A828-C4ACD1E361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1993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736EC5-A6DD-456D-A77F-614394A98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07A170-942D-43DA-B1C2-E3B9288F4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FAFC0B-CD2F-4EC8-9A83-E5E070879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565B-996B-423C-9BC3-2B979A9699B7}" type="datetimeFigureOut">
              <a:rPr lang="cs-CZ" smtClean="0"/>
              <a:t>14.01.2021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287FA5-4E72-4482-B9AA-48165318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42B8B4-BC4D-4394-83CB-D7173719C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1E58D-336F-43BE-A828-C4ACD1E361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1777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209BB3-A882-4AB9-9463-20997A445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58B28D-93F0-4808-87AA-533717750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27E785-7B31-4B5D-8B57-18D92E299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565B-996B-423C-9BC3-2B979A9699B7}" type="datetimeFigureOut">
              <a:rPr lang="cs-CZ" smtClean="0"/>
              <a:t>14.01.2021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9FE725-4A48-47AE-BDC2-8577591E7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15331F-B395-4783-8668-D67415E9A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1E58D-336F-43BE-A828-C4ACD1E361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9714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DCA8EB-D29B-4926-A957-DB71FB375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AE6B6DA-951B-49C5-B7B1-0B7E6C357E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C8BB4FC-CBD2-4479-9252-0DD17015A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3ED0FA-1C38-4FFA-977E-39BFFE3AE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565B-996B-423C-9BC3-2B979A9699B7}" type="datetimeFigureOut">
              <a:rPr lang="cs-CZ" smtClean="0"/>
              <a:t>14.01.2021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12DD64A-045F-40B5-9466-42F4418A3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D84D181-DD16-487F-B2FC-777DDA57B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1E58D-336F-43BE-A828-C4ACD1E361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5812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ECD868-09B4-4423-BD07-6F1523A9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ABB131B-831B-492D-B25C-D64AF998D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C1F39AB-E757-4257-9CCE-7ED6B5DF2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4A23CFE-76BB-498A-AFB7-D9E5699F1F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6BEB474-784D-4EDB-A3C4-46C4F531AC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B438A9A-A6C3-4003-8362-122FAE1FB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565B-996B-423C-9BC3-2B979A9699B7}" type="datetimeFigureOut">
              <a:rPr lang="cs-CZ" smtClean="0"/>
              <a:t>14.01.2021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EC34610-2D2E-45C1-BA5B-288622ECA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E60FACD-68BC-4506-88E1-3798DCE13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1E58D-336F-43BE-A828-C4ACD1E361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13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00B46B-8E28-48E8-8EA4-D23319520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4179CF8-A796-4CE9-B90B-2FF7A8378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565B-996B-423C-9BC3-2B979A9699B7}" type="datetimeFigureOut">
              <a:rPr lang="cs-CZ" smtClean="0"/>
              <a:t>14.01.2021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166060A-B05F-48C3-AE20-E1E1EAB9E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4A0C051-D169-499E-A10E-AACC8BFB5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1E58D-336F-43BE-A828-C4ACD1E361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89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D8F7E2C-65E1-4ADA-80A8-8F31A55C3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565B-996B-423C-9BC3-2B979A9699B7}" type="datetimeFigureOut">
              <a:rPr lang="cs-CZ" smtClean="0"/>
              <a:t>14.01.2021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4793AC4-C7A5-4898-818E-AFBC6614E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5BCAC5-BA31-4564-8EE7-288F84F1D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1E58D-336F-43BE-A828-C4ACD1E361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5809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0E03E4-1BDC-4062-AA48-A835375E5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96D360-54D8-43A5-B7E2-9754F69B4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2CD3836-0A90-422D-B75B-7CDD032CA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E8E71EC-074D-4E24-97EE-FEF06F104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565B-996B-423C-9BC3-2B979A9699B7}" type="datetimeFigureOut">
              <a:rPr lang="cs-CZ" smtClean="0"/>
              <a:t>14.01.2021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F8BC195-43C6-4D82-BB68-FECB4B47B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2722F83-8656-4609-BD9D-F5A55A49B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1E58D-336F-43BE-A828-C4ACD1E361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7526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B27DAF-5F99-4F51-AF92-95FBF184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756F981-4920-4C33-85C3-241489D19D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2571480-CE84-4B59-895C-5EEB5B89E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34C251C-FCF5-4DEA-998F-475A58A1E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565B-996B-423C-9BC3-2B979A9699B7}" type="datetimeFigureOut">
              <a:rPr lang="cs-CZ" smtClean="0"/>
              <a:t>14.01.2021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C427B8E-B3E5-4129-905F-7E7FAB76D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F740D01-73F9-4A49-852A-0EA1B7A0C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1E58D-336F-43BE-A828-C4ACD1E361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283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11701CB-66C8-40D7-8030-BE38A23EC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84AB05D-81B9-4083-931E-97F694897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24AFF9-4377-43EC-84B2-7D7423366A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2565B-996B-423C-9BC3-2B979A9699B7}" type="datetimeFigureOut">
              <a:rPr lang="cs-CZ" smtClean="0"/>
              <a:t>14.01.2021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CEC9ED-0DD7-43E4-BE46-B062A043B2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3CC0DF-74A3-490B-92CE-30BA324072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1E58D-336F-43BE-A828-C4ACD1E361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72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149E0F-635A-4BD6-AB12-6449605E7A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ESTERY- NOVÁ LÁTKA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695DD61-3150-4C48-A82D-A5383C2A51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OPAKOVÁNÍ- SOLI KARBOXYLOVÝCH KYSELIN</a:t>
            </a:r>
          </a:p>
        </p:txBody>
      </p:sp>
    </p:spTree>
    <p:extLst>
      <p:ext uri="{BB962C8B-B14F-4D97-AF65-F5344CB8AC3E}">
        <p14:creationId xmlns:p14="http://schemas.microsoft.com/office/powerpoint/2010/main" val="4193611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3D43AC-D623-4D0F-A27B-30E01FEB1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ESTERY    zápis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A32898-C448-485B-A55F-E8B2F0172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9179"/>
            <a:ext cx="10515600" cy="4847784"/>
          </a:xfrm>
        </p:spPr>
        <p:txBody>
          <a:bodyPr>
            <a:normAutofit fontScale="92500" lnSpcReduction="20000"/>
          </a:bodyPr>
          <a:lstStyle/>
          <a:p>
            <a:r>
              <a:rPr lang="cs-CZ" sz="1800" dirty="0"/>
              <a:t>přírodní látky</a:t>
            </a:r>
          </a:p>
          <a:p>
            <a:r>
              <a:rPr lang="cs-CZ" sz="1800" dirty="0"/>
              <a:t>většina kapalná</a:t>
            </a:r>
          </a:p>
          <a:p>
            <a:r>
              <a:rPr lang="cs-CZ" sz="1800" dirty="0"/>
              <a:t>málo rozpustná ve vodě</a:t>
            </a:r>
          </a:p>
          <a:p>
            <a:r>
              <a:rPr lang="cs-CZ" sz="1800" dirty="0"/>
              <a:t>charakteristická vůně – ovoce, esence</a:t>
            </a:r>
          </a:p>
          <a:p>
            <a:pPr lvl="0"/>
            <a:r>
              <a:rPr lang="cs-CZ" sz="1800" dirty="0"/>
              <a:t>Vznikají reakcí –esterifikací- karboxylové kyseliny a alkoholu</a:t>
            </a:r>
          </a:p>
          <a:p>
            <a:pPr lvl="0"/>
            <a:r>
              <a:rPr lang="cs-CZ" sz="1800" dirty="0">
                <a:solidFill>
                  <a:prstClr val="black"/>
                </a:solidFill>
              </a:rPr>
              <a:t>CH</a:t>
            </a:r>
            <a:r>
              <a:rPr lang="cs-CZ" sz="1800" baseline="-25000" dirty="0">
                <a:solidFill>
                  <a:prstClr val="black"/>
                </a:solidFill>
              </a:rPr>
              <a:t>3</a:t>
            </a:r>
            <a:r>
              <a:rPr lang="cs-CZ" sz="1800" dirty="0">
                <a:solidFill>
                  <a:prstClr val="black"/>
                </a:solidFill>
              </a:rPr>
              <a:t>CO</a:t>
            </a:r>
            <a:r>
              <a:rPr lang="cs-CZ" sz="1800" dirty="0">
                <a:solidFill>
                  <a:srgbClr val="FF0000"/>
                </a:solidFill>
              </a:rPr>
              <a:t>OH  </a:t>
            </a:r>
            <a:r>
              <a:rPr lang="cs-CZ" sz="1800" dirty="0">
                <a:solidFill>
                  <a:prstClr val="black"/>
                </a:solidFill>
              </a:rPr>
              <a:t>    +      	 C</a:t>
            </a:r>
            <a:r>
              <a:rPr lang="cs-CZ" sz="1800" baseline="-25000" dirty="0">
                <a:solidFill>
                  <a:prstClr val="black"/>
                </a:solidFill>
              </a:rPr>
              <a:t>2</a:t>
            </a:r>
            <a:r>
              <a:rPr lang="cs-CZ" sz="1800" dirty="0">
                <a:solidFill>
                  <a:prstClr val="black"/>
                </a:solidFill>
              </a:rPr>
              <a:t>H</a:t>
            </a:r>
            <a:r>
              <a:rPr lang="cs-CZ" sz="1800" baseline="-25000" dirty="0">
                <a:solidFill>
                  <a:prstClr val="black"/>
                </a:solidFill>
              </a:rPr>
              <a:t>5</a:t>
            </a:r>
            <a:r>
              <a:rPr lang="cs-CZ" sz="1800" dirty="0">
                <a:solidFill>
                  <a:prstClr val="black"/>
                </a:solidFill>
              </a:rPr>
              <a:t>O</a:t>
            </a:r>
            <a:r>
              <a:rPr lang="cs-CZ" sz="1800" dirty="0">
                <a:solidFill>
                  <a:srgbClr val="FF0000"/>
                </a:solidFill>
              </a:rPr>
              <a:t>H </a:t>
            </a:r>
            <a:r>
              <a:rPr lang="cs-CZ" sz="1800" dirty="0">
                <a:solidFill>
                  <a:prstClr val="black"/>
                </a:solidFill>
              </a:rPr>
              <a:t>                CH</a:t>
            </a:r>
            <a:r>
              <a:rPr lang="cs-CZ" sz="1800" baseline="-25000" dirty="0">
                <a:solidFill>
                  <a:prstClr val="black"/>
                </a:solidFill>
              </a:rPr>
              <a:t>3</a:t>
            </a:r>
            <a:r>
              <a:rPr lang="cs-CZ" sz="1800" dirty="0">
                <a:solidFill>
                  <a:srgbClr val="FFC000"/>
                </a:solidFill>
              </a:rPr>
              <a:t>COO</a:t>
            </a:r>
            <a:r>
              <a:rPr lang="cs-CZ" sz="1800" dirty="0">
                <a:solidFill>
                  <a:prstClr val="black"/>
                </a:solidFill>
              </a:rPr>
              <a:t>C</a:t>
            </a:r>
            <a:r>
              <a:rPr lang="cs-CZ" sz="1800" baseline="-25000" dirty="0">
                <a:solidFill>
                  <a:prstClr val="black"/>
                </a:solidFill>
              </a:rPr>
              <a:t>2</a:t>
            </a:r>
            <a:r>
              <a:rPr lang="cs-CZ" sz="1800" dirty="0">
                <a:solidFill>
                  <a:prstClr val="black"/>
                </a:solidFill>
              </a:rPr>
              <a:t>H</a:t>
            </a:r>
            <a:r>
              <a:rPr lang="cs-CZ" sz="1800" baseline="-25000" dirty="0">
                <a:solidFill>
                  <a:prstClr val="black"/>
                </a:solidFill>
              </a:rPr>
              <a:t>5	         </a:t>
            </a:r>
            <a:r>
              <a:rPr lang="cs-CZ" sz="1800" dirty="0">
                <a:solidFill>
                  <a:prstClr val="black"/>
                </a:solidFill>
              </a:rPr>
              <a:t>+       	  </a:t>
            </a:r>
            <a:r>
              <a:rPr lang="cs-CZ" sz="1800" dirty="0">
                <a:solidFill>
                  <a:srgbClr val="FF0000"/>
                </a:solidFill>
              </a:rPr>
              <a:t>H</a:t>
            </a:r>
            <a:r>
              <a:rPr lang="cs-CZ" sz="1800" baseline="-25000" dirty="0">
                <a:solidFill>
                  <a:srgbClr val="FF0000"/>
                </a:solidFill>
              </a:rPr>
              <a:t>2</a:t>
            </a:r>
            <a:r>
              <a:rPr lang="cs-CZ" sz="1800" dirty="0">
                <a:solidFill>
                  <a:srgbClr val="FF0000"/>
                </a:solidFill>
              </a:rPr>
              <a:t>O</a:t>
            </a:r>
          </a:p>
          <a:p>
            <a:pPr marL="0" lvl="0" indent="0">
              <a:buNone/>
            </a:pPr>
            <a:r>
              <a:rPr lang="cs-CZ" sz="1800" dirty="0">
                <a:solidFill>
                  <a:prstClr val="black"/>
                </a:solidFill>
              </a:rPr>
              <a:t>KYSELINA OCTOVÁ	ETHANOL	          </a:t>
            </a:r>
            <a:r>
              <a:rPr lang="cs-CZ" sz="1800" dirty="0">
                <a:solidFill>
                  <a:srgbClr val="70AD47">
                    <a:lumMod val="75000"/>
                  </a:srgbClr>
                </a:solidFill>
              </a:rPr>
              <a:t>ETHYL</a:t>
            </a:r>
            <a:r>
              <a:rPr lang="cs-CZ" sz="1800" dirty="0">
                <a:solidFill>
                  <a:prstClr val="black"/>
                </a:solidFill>
              </a:rPr>
              <a:t>ESTER KYS. OCTOVÉ      VODA</a:t>
            </a:r>
          </a:p>
          <a:p>
            <a:pPr marL="0" lvl="0" indent="0">
              <a:buNone/>
            </a:pPr>
            <a:r>
              <a:rPr lang="cs-CZ" sz="1800" dirty="0">
                <a:solidFill>
                  <a:prstClr val="black"/>
                </a:solidFill>
              </a:rPr>
              <a:t>				(</a:t>
            </a:r>
            <a:r>
              <a:rPr lang="cs-CZ" sz="1800" dirty="0" err="1">
                <a:solidFill>
                  <a:prstClr val="black"/>
                </a:solidFill>
              </a:rPr>
              <a:t>ethyl</a:t>
            </a:r>
            <a:r>
              <a:rPr lang="cs-CZ" sz="1800" dirty="0">
                <a:solidFill>
                  <a:prstClr val="black"/>
                </a:solidFill>
              </a:rPr>
              <a:t> acetát)</a:t>
            </a:r>
          </a:p>
          <a:p>
            <a:r>
              <a:rPr lang="cs-CZ" sz="1800" dirty="0">
                <a:solidFill>
                  <a:prstClr val="black"/>
                </a:solidFill>
              </a:rPr>
              <a:t>ESTEROVÁ SKUPINA  </a:t>
            </a:r>
            <a:r>
              <a:rPr lang="cs-CZ" sz="1800" dirty="0">
                <a:solidFill>
                  <a:srgbClr val="00B050"/>
                </a:solidFill>
              </a:rPr>
              <a:t>-COO-</a:t>
            </a:r>
          </a:p>
          <a:p>
            <a:r>
              <a:rPr lang="cs-CZ" sz="1800" dirty="0">
                <a:solidFill>
                  <a:srgbClr val="00B050"/>
                </a:solidFill>
              </a:rPr>
              <a:t>koncovka –</a:t>
            </a:r>
            <a:r>
              <a:rPr lang="cs-CZ" sz="1800" dirty="0" err="1">
                <a:solidFill>
                  <a:srgbClr val="00B050"/>
                </a:solidFill>
              </a:rPr>
              <a:t>oát</a:t>
            </a:r>
            <a:r>
              <a:rPr lang="cs-CZ" sz="1800" dirty="0">
                <a:solidFill>
                  <a:srgbClr val="00B050"/>
                </a:solidFill>
              </a:rPr>
              <a:t>   </a:t>
            </a:r>
            <a:r>
              <a:rPr lang="cs-CZ" sz="1800" dirty="0" err="1">
                <a:solidFill>
                  <a:prstClr val="black"/>
                </a:solidFill>
              </a:rPr>
              <a:t>methanoát</a:t>
            </a:r>
            <a:r>
              <a:rPr lang="cs-CZ" sz="1800" dirty="0">
                <a:solidFill>
                  <a:prstClr val="black"/>
                </a:solidFill>
              </a:rPr>
              <a:t>, benzoát, </a:t>
            </a:r>
            <a:r>
              <a:rPr lang="cs-CZ" sz="1800" dirty="0" err="1">
                <a:solidFill>
                  <a:prstClr val="black"/>
                </a:solidFill>
              </a:rPr>
              <a:t>ethanoát</a:t>
            </a:r>
            <a:r>
              <a:rPr lang="cs-CZ" sz="1800" dirty="0">
                <a:solidFill>
                  <a:prstClr val="black"/>
                </a:solidFill>
              </a:rPr>
              <a:t>               formiát, acetát</a:t>
            </a:r>
          </a:p>
          <a:p>
            <a:r>
              <a:rPr lang="cs-CZ" dirty="0"/>
              <a:t>Výskyt a použití:</a:t>
            </a:r>
          </a:p>
          <a:p>
            <a:r>
              <a:rPr lang="cs-CZ" sz="1900" dirty="0"/>
              <a:t>v rostlinách- výtažky      ---------------------------  			náhrada vůní (rumová, vanilková)</a:t>
            </a:r>
          </a:p>
          <a:p>
            <a:r>
              <a:rPr lang="cs-CZ" sz="1900" dirty="0"/>
              <a:t>u živočichů- včelí vosk, lanolin  ------------------------       		svíčky, kosmetika, leštidla</a:t>
            </a:r>
          </a:p>
          <a:p>
            <a:r>
              <a:rPr lang="cs-CZ" sz="1900" dirty="0"/>
              <a:t>tuky, oleje  - estery vyšších mastných kyseliny a glycerolu ---------	máslo, lůj, řepkový olej		</a:t>
            </a:r>
            <a:r>
              <a:rPr lang="cs-CZ" dirty="0"/>
              <a:t>		                   			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0880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2F4DCD-CC1E-4C7E-AC3C-E5BAE9E5A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Písemné opakování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D2323D-5A15-45A2-A9FF-4BF42B804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313"/>
            <a:ext cx="10515600" cy="5250730"/>
          </a:xfrm>
        </p:spPr>
        <p:txBody>
          <a:bodyPr>
            <a:normAutofit/>
          </a:bodyPr>
          <a:lstStyle/>
          <a:p>
            <a:r>
              <a:rPr lang="cs-CZ" dirty="0"/>
              <a:t>A				B				C</a:t>
            </a:r>
          </a:p>
          <a:p>
            <a:r>
              <a:rPr lang="cs-CZ" sz="1400" b="1" dirty="0"/>
              <a:t>1. vytvoř vzorce</a:t>
            </a:r>
          </a:p>
          <a:p>
            <a:r>
              <a:rPr lang="cs-CZ" sz="1400" dirty="0"/>
              <a:t>Kyselina propanová			kyselina pentanová			kyselina butanová</a:t>
            </a:r>
          </a:p>
          <a:p>
            <a:r>
              <a:rPr lang="cs-CZ" sz="1400" dirty="0"/>
              <a:t>Kyselina hexanová			kyselina ethanová			kyselina </a:t>
            </a:r>
            <a:r>
              <a:rPr lang="cs-CZ" sz="1400" dirty="0" err="1"/>
              <a:t>methanová</a:t>
            </a:r>
            <a:endParaRPr lang="cs-CZ" sz="1400" dirty="0"/>
          </a:p>
          <a:p>
            <a:r>
              <a:rPr lang="cs-CZ" sz="1400" b="1" dirty="0"/>
              <a:t>2. pojmenuj kyseliny</a:t>
            </a:r>
          </a:p>
          <a:p>
            <a:r>
              <a:rPr lang="cs-CZ" sz="1400" dirty="0"/>
              <a:t>HCOOH				CH</a:t>
            </a:r>
            <a:r>
              <a:rPr lang="cs-CZ" sz="1400" baseline="-25000" dirty="0"/>
              <a:t>3</a:t>
            </a:r>
            <a:r>
              <a:rPr lang="cs-CZ" sz="1400" dirty="0"/>
              <a:t>CH</a:t>
            </a:r>
            <a:r>
              <a:rPr lang="cs-CZ" sz="1400" baseline="-25000" dirty="0"/>
              <a:t>2</a:t>
            </a:r>
            <a:r>
              <a:rPr lang="cs-CZ" sz="1400" dirty="0"/>
              <a:t>COOH			CH</a:t>
            </a:r>
            <a:r>
              <a:rPr lang="cs-CZ" sz="1400" baseline="-25000" dirty="0"/>
              <a:t>3</a:t>
            </a:r>
            <a:r>
              <a:rPr lang="cs-CZ" sz="1400" dirty="0"/>
              <a:t>CH</a:t>
            </a:r>
            <a:r>
              <a:rPr lang="cs-CZ" sz="1400" baseline="-25000" dirty="0"/>
              <a:t>2</a:t>
            </a:r>
            <a:r>
              <a:rPr lang="cs-CZ" sz="1400" dirty="0"/>
              <a:t>CH</a:t>
            </a:r>
            <a:r>
              <a:rPr lang="cs-CZ" sz="1400" baseline="-25000" dirty="0"/>
              <a:t>2</a:t>
            </a:r>
            <a:r>
              <a:rPr lang="cs-CZ" sz="1400" dirty="0"/>
              <a:t>CH</a:t>
            </a:r>
            <a:r>
              <a:rPr lang="cs-CZ" sz="1400" baseline="-25000" dirty="0"/>
              <a:t>2</a:t>
            </a:r>
            <a:r>
              <a:rPr lang="cs-CZ" sz="1400" dirty="0"/>
              <a:t>COOH</a:t>
            </a:r>
          </a:p>
          <a:p>
            <a:r>
              <a:rPr lang="cs-CZ" sz="1400" dirty="0"/>
              <a:t>CH</a:t>
            </a:r>
            <a:r>
              <a:rPr lang="cs-CZ" sz="1400" baseline="-25000" dirty="0"/>
              <a:t>3</a:t>
            </a:r>
            <a:r>
              <a:rPr lang="cs-CZ" sz="1400" dirty="0"/>
              <a:t>(CH</a:t>
            </a:r>
            <a:r>
              <a:rPr lang="cs-CZ" sz="1400" baseline="-25000" dirty="0"/>
              <a:t>2</a:t>
            </a:r>
            <a:r>
              <a:rPr lang="cs-CZ" sz="1400" dirty="0"/>
              <a:t>)</a:t>
            </a:r>
            <a:r>
              <a:rPr lang="cs-CZ" sz="1400" baseline="-25000" dirty="0"/>
              <a:t>5</a:t>
            </a:r>
            <a:r>
              <a:rPr lang="cs-CZ" sz="1400" dirty="0"/>
              <a:t>COOH			CH</a:t>
            </a:r>
            <a:r>
              <a:rPr lang="cs-CZ" sz="1400" baseline="-25000" dirty="0"/>
              <a:t>3</a:t>
            </a:r>
            <a:r>
              <a:rPr lang="cs-CZ" sz="1400" dirty="0"/>
              <a:t>(CH</a:t>
            </a:r>
            <a:r>
              <a:rPr lang="cs-CZ" sz="1400" baseline="-25000" dirty="0"/>
              <a:t>2</a:t>
            </a:r>
            <a:r>
              <a:rPr lang="cs-CZ" sz="1400" dirty="0"/>
              <a:t>)</a:t>
            </a:r>
            <a:r>
              <a:rPr lang="cs-CZ" sz="1400" baseline="-25000" dirty="0"/>
              <a:t>2</a:t>
            </a:r>
            <a:r>
              <a:rPr lang="cs-CZ" sz="1400" dirty="0"/>
              <a:t>COOH			CH</a:t>
            </a:r>
            <a:r>
              <a:rPr lang="cs-CZ" sz="1400" baseline="-25000" dirty="0"/>
              <a:t>3</a:t>
            </a:r>
            <a:r>
              <a:rPr lang="cs-CZ" sz="1400" dirty="0"/>
              <a:t>COOH	</a:t>
            </a:r>
          </a:p>
          <a:p>
            <a:r>
              <a:rPr lang="cs-CZ" sz="1400" b="1" dirty="0"/>
              <a:t>3. VÝSKYT KYSELINY</a:t>
            </a:r>
          </a:p>
          <a:p>
            <a:r>
              <a:rPr lang="cs-CZ" sz="1400" dirty="0"/>
              <a:t>Octová				mravenčí				máselná</a:t>
            </a:r>
          </a:p>
          <a:p>
            <a:r>
              <a:rPr lang="cs-CZ" sz="1400" dirty="0"/>
              <a:t>Kapronová			nikotinová				jantarová</a:t>
            </a:r>
          </a:p>
          <a:p>
            <a:r>
              <a:rPr lang="cs-CZ" sz="1400" dirty="0"/>
              <a:t>??				Šťavelová				??</a:t>
            </a:r>
          </a:p>
          <a:p>
            <a:r>
              <a:rPr lang="cs-CZ" sz="1400" b="1" dirty="0"/>
              <a:t>4. použití kyseliny</a:t>
            </a:r>
          </a:p>
          <a:p>
            <a:r>
              <a:rPr lang="cs-CZ" sz="1400" dirty="0"/>
              <a:t>Benzoová			citronová				mravenčí</a:t>
            </a:r>
          </a:p>
          <a:p>
            <a:r>
              <a:rPr lang="cs-CZ" sz="1400" dirty="0"/>
              <a:t>,???						</a:t>
            </a:r>
          </a:p>
        </p:txBody>
      </p:sp>
    </p:spTree>
    <p:extLst>
      <p:ext uri="{BB962C8B-B14F-4D97-AF65-F5344CB8AC3E}">
        <p14:creationId xmlns:p14="http://schemas.microsoft.com/office/powerpoint/2010/main" val="3623159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C2596E-7E17-4B34-96D5-7D74C0C07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VZORCE SOLÍ KARBOXYLOVÝCH KYSELIN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077AC9E-1299-4CEF-B31C-086D2A160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OCTAN VÁPENATÝ</a:t>
            </a:r>
          </a:p>
          <a:p>
            <a:endParaRPr lang="cs-CZ" dirty="0"/>
          </a:p>
          <a:p>
            <a:r>
              <a:rPr lang="cs-CZ" dirty="0"/>
              <a:t>MRAVENČAN SODNÝ</a:t>
            </a:r>
          </a:p>
          <a:p>
            <a:endParaRPr lang="cs-CZ" dirty="0"/>
          </a:p>
          <a:p>
            <a:r>
              <a:rPr lang="cs-CZ" dirty="0"/>
              <a:t>BUTANAN DRASELNÝ</a:t>
            </a:r>
          </a:p>
          <a:p>
            <a:endParaRPr lang="cs-CZ" dirty="0"/>
          </a:p>
          <a:p>
            <a:r>
              <a:rPr lang="cs-CZ" dirty="0"/>
              <a:t>STEARAN VÁPENATÝ</a:t>
            </a:r>
          </a:p>
        </p:txBody>
      </p:sp>
    </p:spTree>
    <p:extLst>
      <p:ext uri="{BB962C8B-B14F-4D97-AF65-F5344CB8AC3E}">
        <p14:creationId xmlns:p14="http://schemas.microsoft.com/office/powerpoint/2010/main" val="1139200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DCD2F3-3C75-493D-8D50-0BA7FE3A9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912"/>
            <a:ext cx="10515600" cy="1325563"/>
          </a:xfrm>
        </p:spPr>
        <p:txBody>
          <a:bodyPr/>
          <a:lstStyle/>
          <a:p>
            <a:r>
              <a:rPr lang="cs-CZ" b="1" dirty="0"/>
              <a:t>VYUŽITÍ SOLÍ KARBOXYLOVÝCH KYSELIN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D47853D4-545C-495F-BE08-E4492944F2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048" y="1504455"/>
            <a:ext cx="4242649" cy="238782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61A2937-80ED-415F-A19E-C55BBFB1E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78869"/>
            <a:ext cx="4889416" cy="115834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ECE2FF5-3A3E-4A62-B0BB-F1CB04F46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0511" y="3297268"/>
            <a:ext cx="4096867" cy="30726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7A21697-AC30-47BE-91E6-7F3F627C97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2745" y="3832015"/>
            <a:ext cx="2537903" cy="25379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44D3E4E-D38D-4DDA-A7CC-D6A06751C5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451" y="4083720"/>
            <a:ext cx="3048264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8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E209B9-614B-43AB-B86D-57316D0BA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ESTERY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70DCDC-B71F-44D9-902F-5A9622AB2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45305" cy="43513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cs-CZ" dirty="0"/>
              <a:t>Kyslíkaté deriváty uhlovodíků</a:t>
            </a:r>
          </a:p>
          <a:p>
            <a:r>
              <a:rPr lang="cs-CZ" dirty="0"/>
              <a:t>Vznikají ESTERIFIKACÍ</a:t>
            </a:r>
          </a:p>
          <a:p>
            <a:r>
              <a:rPr lang="cs-CZ" dirty="0"/>
              <a:t>Reakce karboxylové kyselin s alkoholem </a:t>
            </a:r>
          </a:p>
          <a:p>
            <a:endParaRPr lang="cs-CZ" dirty="0"/>
          </a:p>
          <a:p>
            <a:r>
              <a:rPr lang="cs-CZ" dirty="0"/>
              <a:t>CH</a:t>
            </a:r>
            <a:r>
              <a:rPr lang="cs-CZ" baseline="-25000" dirty="0"/>
              <a:t>3</a:t>
            </a:r>
            <a:r>
              <a:rPr lang="cs-CZ" dirty="0"/>
              <a:t>CO</a:t>
            </a:r>
            <a:r>
              <a:rPr lang="cs-CZ" dirty="0">
                <a:solidFill>
                  <a:srgbClr val="FF0000"/>
                </a:solidFill>
              </a:rPr>
              <a:t>OH  </a:t>
            </a:r>
            <a:r>
              <a:rPr lang="cs-CZ" dirty="0"/>
              <a:t>    +      	 C</a:t>
            </a:r>
            <a:r>
              <a:rPr lang="cs-CZ" baseline="-25000" dirty="0"/>
              <a:t>2</a:t>
            </a:r>
            <a:r>
              <a:rPr lang="cs-CZ" dirty="0"/>
              <a:t>H</a:t>
            </a:r>
            <a:r>
              <a:rPr lang="cs-CZ" baseline="-25000" dirty="0"/>
              <a:t>5</a:t>
            </a:r>
            <a:r>
              <a:rPr lang="cs-CZ" dirty="0"/>
              <a:t>O</a:t>
            </a:r>
            <a:r>
              <a:rPr lang="cs-CZ" dirty="0">
                <a:solidFill>
                  <a:srgbClr val="FF0000"/>
                </a:solidFill>
              </a:rPr>
              <a:t>H </a:t>
            </a:r>
            <a:r>
              <a:rPr lang="cs-CZ" dirty="0"/>
              <a:t>                CH</a:t>
            </a:r>
            <a:r>
              <a:rPr lang="cs-CZ" baseline="-25000" dirty="0"/>
              <a:t>3</a:t>
            </a:r>
            <a:r>
              <a:rPr lang="cs-CZ" dirty="0">
                <a:solidFill>
                  <a:srgbClr val="FFC000"/>
                </a:solidFill>
              </a:rPr>
              <a:t>COO</a:t>
            </a:r>
            <a:r>
              <a:rPr lang="cs-CZ" dirty="0"/>
              <a:t>C</a:t>
            </a:r>
            <a:r>
              <a:rPr lang="cs-CZ" baseline="-25000" dirty="0"/>
              <a:t>2</a:t>
            </a:r>
            <a:r>
              <a:rPr lang="cs-CZ" dirty="0"/>
              <a:t>H</a:t>
            </a:r>
            <a:r>
              <a:rPr lang="cs-CZ" baseline="-25000" dirty="0"/>
              <a:t>5	 </a:t>
            </a:r>
            <a:r>
              <a:rPr lang="cs-CZ" dirty="0"/>
              <a:t>+         </a:t>
            </a:r>
            <a:r>
              <a:rPr lang="cs-CZ" dirty="0">
                <a:solidFill>
                  <a:srgbClr val="FF0000"/>
                </a:solidFill>
              </a:rPr>
              <a:t>H</a:t>
            </a:r>
            <a:r>
              <a:rPr lang="cs-CZ" baseline="-25000" dirty="0">
                <a:solidFill>
                  <a:srgbClr val="FF0000"/>
                </a:solidFill>
              </a:rPr>
              <a:t>2</a:t>
            </a:r>
            <a:r>
              <a:rPr lang="cs-CZ" dirty="0">
                <a:solidFill>
                  <a:srgbClr val="FF0000"/>
                </a:solidFill>
              </a:rPr>
              <a:t>O</a:t>
            </a:r>
          </a:p>
          <a:p>
            <a:pPr marL="0" indent="0">
              <a:buNone/>
            </a:pPr>
            <a:r>
              <a:rPr lang="cs-CZ" dirty="0"/>
              <a:t>KYSELINA OCTOVÁ		ETHANOL	 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ETHYL</a:t>
            </a:r>
            <a:r>
              <a:rPr lang="cs-CZ" dirty="0"/>
              <a:t>ESTER KYS. OCTOVÉ   VODA</a:t>
            </a:r>
          </a:p>
          <a:p>
            <a:pPr marL="0" indent="0">
              <a:buNone/>
            </a:pPr>
            <a:r>
              <a:rPr lang="cs-CZ" dirty="0"/>
              <a:t>							(</a:t>
            </a:r>
            <a:r>
              <a:rPr lang="cs-CZ" dirty="0" err="1"/>
              <a:t>ethyl</a:t>
            </a:r>
            <a:r>
              <a:rPr lang="cs-CZ" dirty="0"/>
              <a:t> acetát)</a:t>
            </a:r>
          </a:p>
          <a:p>
            <a:pPr marL="0" indent="0">
              <a:buNone/>
            </a:pPr>
            <a:r>
              <a:rPr lang="cs-CZ" dirty="0"/>
              <a:t>		ESTEROVÁ SKUPINA  -COO-</a:t>
            </a:r>
          </a:p>
          <a:p>
            <a:pPr marL="0" indent="0">
              <a:buNone/>
            </a:pPr>
            <a:r>
              <a:rPr lang="cs-CZ" dirty="0"/>
              <a:t>koncovka –</a:t>
            </a:r>
            <a:r>
              <a:rPr lang="cs-CZ" dirty="0" err="1"/>
              <a:t>oát</a:t>
            </a:r>
            <a:r>
              <a:rPr lang="cs-CZ" dirty="0"/>
              <a:t>   </a:t>
            </a:r>
            <a:r>
              <a:rPr lang="cs-CZ" dirty="0" err="1"/>
              <a:t>methanoát</a:t>
            </a:r>
            <a:r>
              <a:rPr lang="cs-CZ" dirty="0"/>
              <a:t>, benzoát, </a:t>
            </a:r>
            <a:r>
              <a:rPr lang="cs-CZ" dirty="0" err="1"/>
              <a:t>ethanoát</a:t>
            </a:r>
            <a:r>
              <a:rPr lang="cs-CZ" dirty="0"/>
              <a:t>               formiát, acetát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53C94ED8-D2FA-4B4C-BB7E-CC7C4E34F83E}"/>
              </a:ext>
            </a:extLst>
          </p:cNvPr>
          <p:cNvCxnSpPr/>
          <p:nvPr/>
        </p:nvCxnSpPr>
        <p:spPr>
          <a:xfrm>
            <a:off x="6096000" y="4100660"/>
            <a:ext cx="9175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007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28DAC8-0E9A-4BFB-AF55-EE248A208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VLASTNOSTI ESTERŮ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8CEA60A-8CE5-4250-B5B4-C5A68116D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málo rozpustné ve vodě, kapalné</a:t>
            </a:r>
          </a:p>
          <a:p>
            <a:r>
              <a:rPr lang="cs-CZ" dirty="0"/>
              <a:t>v ovoci</a:t>
            </a:r>
          </a:p>
          <a:p>
            <a:r>
              <a:rPr lang="cs-CZ" dirty="0"/>
              <a:t>charakteristická vůně</a:t>
            </a:r>
          </a:p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D01AE07-5380-42BA-BEBA-B6AE18C0A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931881"/>
              </p:ext>
            </p:extLst>
          </p:nvPr>
        </p:nvGraphicFramePr>
        <p:xfrm>
          <a:off x="2988297" y="3591612"/>
          <a:ext cx="7315200" cy="2720285"/>
        </p:xfrm>
        <a:graphic>
          <a:graphicData uri="http://schemas.openxmlformats.org/drawingml/2006/table">
            <a:tbl>
              <a:tblPr/>
              <a:tblGrid>
                <a:gridCol w="4681727">
                  <a:extLst>
                    <a:ext uri="{9D8B030D-6E8A-4147-A177-3AD203B41FA5}">
                      <a16:colId xmlns:a16="http://schemas.microsoft.com/office/drawing/2014/main" val="3985178722"/>
                    </a:ext>
                  </a:extLst>
                </a:gridCol>
                <a:gridCol w="2633473">
                  <a:extLst>
                    <a:ext uri="{9D8B030D-6E8A-4147-A177-3AD203B41FA5}">
                      <a16:colId xmlns:a16="http://schemas.microsoft.com/office/drawing/2014/main" val="1661447475"/>
                    </a:ext>
                  </a:extLst>
                </a:gridCol>
              </a:tblGrid>
              <a:tr h="544057">
                <a:tc>
                  <a:txBody>
                    <a:bodyPr/>
                    <a:lstStyle/>
                    <a:p>
                      <a:r>
                        <a:rPr lang="cs-CZ" b="1">
                          <a:solidFill>
                            <a:srgbClr val="FFFFFF"/>
                          </a:solidFill>
                          <a:effectLst/>
                        </a:rPr>
                        <a:t>Ester</a:t>
                      </a:r>
                      <a:endParaRPr lang="cs-CZ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4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>
                          <a:solidFill>
                            <a:srgbClr val="FFFFFF"/>
                          </a:solidFill>
                          <a:effectLst/>
                        </a:rPr>
                        <a:t>vůně po</a:t>
                      </a:r>
                      <a:endParaRPr lang="cs-CZ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4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330571"/>
                  </a:ext>
                </a:extLst>
              </a:tr>
              <a:tr h="544057">
                <a:tc>
                  <a:txBody>
                    <a:bodyPr/>
                    <a:lstStyle/>
                    <a:p>
                      <a:r>
                        <a:rPr lang="cs-CZ" i="1">
                          <a:solidFill>
                            <a:srgbClr val="FFFFFF"/>
                          </a:solidFill>
                          <a:effectLst/>
                        </a:rPr>
                        <a:t>Ethylester kyseliny octové</a:t>
                      </a:r>
                      <a:endParaRPr lang="cs-CZ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719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i="1">
                          <a:solidFill>
                            <a:srgbClr val="FFFFFF"/>
                          </a:solidFill>
                          <a:effectLst/>
                        </a:rPr>
                        <a:t>ovoci</a:t>
                      </a:r>
                      <a:endParaRPr lang="cs-CZ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71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643187"/>
                  </a:ext>
                </a:extLst>
              </a:tr>
              <a:tr h="544057">
                <a:tc>
                  <a:txBody>
                    <a:bodyPr/>
                    <a:lstStyle/>
                    <a:p>
                      <a:r>
                        <a:rPr lang="cs-CZ" i="1" dirty="0" err="1">
                          <a:solidFill>
                            <a:srgbClr val="FFFFFF"/>
                          </a:solidFill>
                          <a:effectLst/>
                        </a:rPr>
                        <a:t>Buthylester</a:t>
                      </a:r>
                      <a:r>
                        <a:rPr lang="cs-CZ" i="1" dirty="0">
                          <a:solidFill>
                            <a:srgbClr val="FFFFFF"/>
                          </a:solidFill>
                          <a:effectLst/>
                        </a:rPr>
                        <a:t> kyseliny octové</a:t>
                      </a:r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719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i="1">
                          <a:solidFill>
                            <a:srgbClr val="FFFFFF"/>
                          </a:solidFill>
                          <a:effectLst/>
                        </a:rPr>
                        <a:t>ananasu</a:t>
                      </a:r>
                      <a:endParaRPr lang="cs-CZ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71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179084"/>
                  </a:ext>
                </a:extLst>
              </a:tr>
              <a:tr h="544057">
                <a:tc>
                  <a:txBody>
                    <a:bodyPr/>
                    <a:lstStyle/>
                    <a:p>
                      <a:r>
                        <a:rPr lang="cs-CZ" i="1" dirty="0" err="1">
                          <a:solidFill>
                            <a:srgbClr val="FFFFFF"/>
                          </a:solidFill>
                          <a:effectLst/>
                        </a:rPr>
                        <a:t>Ethylester</a:t>
                      </a:r>
                      <a:r>
                        <a:rPr lang="cs-CZ" i="1" dirty="0">
                          <a:solidFill>
                            <a:srgbClr val="FFFFFF"/>
                          </a:solidFill>
                          <a:effectLst/>
                        </a:rPr>
                        <a:t> kyseliny mravenčí</a:t>
                      </a:r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719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i="1">
                          <a:solidFill>
                            <a:srgbClr val="FFFFFF"/>
                          </a:solidFill>
                          <a:effectLst/>
                        </a:rPr>
                        <a:t>rumu</a:t>
                      </a:r>
                      <a:endParaRPr lang="cs-CZ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71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588569"/>
                  </a:ext>
                </a:extLst>
              </a:tr>
              <a:tr h="544057">
                <a:tc>
                  <a:txBody>
                    <a:bodyPr/>
                    <a:lstStyle/>
                    <a:p>
                      <a:r>
                        <a:rPr lang="cs-CZ" i="1" dirty="0" err="1">
                          <a:solidFill>
                            <a:srgbClr val="FFFFFF"/>
                          </a:solidFill>
                          <a:effectLst/>
                        </a:rPr>
                        <a:t>Ethylester</a:t>
                      </a:r>
                      <a:r>
                        <a:rPr lang="cs-CZ" i="1" dirty="0">
                          <a:solidFill>
                            <a:srgbClr val="FFFFFF"/>
                          </a:solidFill>
                          <a:effectLst/>
                        </a:rPr>
                        <a:t> kyseliny </a:t>
                      </a:r>
                      <a:r>
                        <a:rPr lang="cs-CZ" i="1" dirty="0" err="1">
                          <a:solidFill>
                            <a:srgbClr val="FFFFFF"/>
                          </a:solidFill>
                          <a:effectLst/>
                        </a:rPr>
                        <a:t>benzové</a:t>
                      </a:r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719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i="1" dirty="0">
                          <a:solidFill>
                            <a:srgbClr val="FFFFFF"/>
                          </a:solidFill>
                          <a:effectLst/>
                        </a:rPr>
                        <a:t>mátě</a:t>
                      </a:r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71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828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483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9AE13B-43E1-4655-B629-175D4C156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VÝSKYT A POUŽITÍ ESTERŮ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46BFBBE6-BBA7-4F35-BCAA-B8D7F61586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31" t="26286" r="23150" b="14353"/>
          <a:stretch/>
        </p:blipFill>
        <p:spPr>
          <a:xfrm>
            <a:off x="1976485" y="1635549"/>
            <a:ext cx="8386415" cy="522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9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B56DBB-388C-4445-82E1-1E5F5CFC7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VOSKY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47FE4F7B-9703-44C9-AF35-7B5B4FD1FE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572" t="26937" r="23272" b="13920"/>
          <a:stretch/>
        </p:blipFill>
        <p:spPr>
          <a:xfrm>
            <a:off x="3033257" y="924210"/>
            <a:ext cx="8567788" cy="546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44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B3105A-7152-4549-966E-5A078B5C7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TRIACYLGLYCEROLY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3A2FA36-A834-471E-9EB8-BF170B3991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91" t="27170" r="21418" b="14823"/>
          <a:stretch/>
        </p:blipFill>
        <p:spPr>
          <a:xfrm>
            <a:off x="3407396" y="1574277"/>
            <a:ext cx="7958230" cy="4747934"/>
          </a:xfrm>
          <a:prstGeom prst="rect">
            <a:avLst/>
          </a:prstGeom>
        </p:spPr>
      </p:pic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386A364-6A80-47CA-BB62-50146CA95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912021"/>
            <a:ext cx="5138395" cy="45719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6863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01EAD6-BB92-4DF0-AEB0-2C569FE87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3200" b="1" dirty="0"/>
              <a:t>DÚ z online hodiny</a:t>
            </a:r>
            <a:r>
              <a:rPr lang="cs-CZ" sz="3200" dirty="0"/>
              <a:t>……</a:t>
            </a:r>
            <a:br>
              <a:rPr lang="cs-CZ" sz="3200" dirty="0"/>
            </a:br>
            <a:r>
              <a:rPr lang="cs-CZ" sz="3200" dirty="0"/>
              <a:t>Jak vznikají??? Vzorec?? Napiš esenci- vůni??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94D1D8-9337-43E3-BB9E-8B7712D76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Ethylester</a:t>
            </a:r>
            <a:r>
              <a:rPr lang="cs-CZ" dirty="0"/>
              <a:t> kyseliny mravenčí</a:t>
            </a:r>
          </a:p>
          <a:p>
            <a:endParaRPr lang="cs-CZ" dirty="0"/>
          </a:p>
          <a:p>
            <a:r>
              <a:rPr lang="cs-CZ" dirty="0" err="1"/>
              <a:t>Ethylester</a:t>
            </a:r>
            <a:r>
              <a:rPr lang="cs-CZ" dirty="0"/>
              <a:t> kyseliny benzoové</a:t>
            </a:r>
          </a:p>
          <a:p>
            <a:endParaRPr lang="cs-CZ" dirty="0"/>
          </a:p>
          <a:p>
            <a:r>
              <a:rPr lang="cs-CZ" dirty="0" err="1"/>
              <a:t>Methylester</a:t>
            </a:r>
            <a:r>
              <a:rPr lang="cs-CZ" dirty="0"/>
              <a:t> kyseliny máselné</a:t>
            </a:r>
          </a:p>
          <a:p>
            <a:endParaRPr lang="cs-CZ" dirty="0"/>
          </a:p>
          <a:p>
            <a:r>
              <a:rPr lang="cs-CZ" dirty="0" err="1"/>
              <a:t>Pentylester</a:t>
            </a:r>
            <a:r>
              <a:rPr lang="cs-CZ" dirty="0"/>
              <a:t> kyseliny octové</a:t>
            </a:r>
          </a:p>
          <a:p>
            <a:endParaRPr lang="cs-CZ" dirty="0"/>
          </a:p>
          <a:p>
            <a:r>
              <a:rPr lang="cs-CZ" dirty="0"/>
              <a:t>Pomerančová vůně???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545488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406</Words>
  <Application>Microsoft Office PowerPoint</Application>
  <PresentationFormat>Širokoúhlá obrazovka</PresentationFormat>
  <Paragraphs>80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ESTERY- NOVÁ LÁTKA </vt:lpstr>
      <vt:lpstr>VZORCE SOLÍ KARBOXYLOVÝCH KYSELIN</vt:lpstr>
      <vt:lpstr>VYUŽITÍ SOLÍ KARBOXYLOVÝCH KYSELIN</vt:lpstr>
      <vt:lpstr>ESTERY</vt:lpstr>
      <vt:lpstr>VLASTNOSTI ESTERŮ</vt:lpstr>
      <vt:lpstr>VÝSKYT A POUŽITÍ ESTERŮ</vt:lpstr>
      <vt:lpstr>VOSKY</vt:lpstr>
      <vt:lpstr>TRIACYLGLYCEROLY</vt:lpstr>
      <vt:lpstr>DÚ z online hodiny…… Jak vznikají??? Vzorec?? Napiš esenci- vůni??</vt:lpstr>
      <vt:lpstr>ESTERY    zápis</vt:lpstr>
      <vt:lpstr>Písemné opakování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ESTERY- NOVÁ LÁTKA</dc:title>
  <dc:creator>Dagmar Hegrová</dc:creator>
  <cp:lastModifiedBy>Zbyněk Koláčný</cp:lastModifiedBy>
  <cp:revision>14</cp:revision>
  <dcterms:created xsi:type="dcterms:W3CDTF">2021-01-13T13:18:52Z</dcterms:created>
  <dcterms:modified xsi:type="dcterms:W3CDTF">2021-01-14T09:51:04Z</dcterms:modified>
</cp:coreProperties>
</file>